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288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95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9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90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31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27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87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53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93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15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44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3FC4F-7BA5-9D48-BFED-08AEAF7C8FAC}" type="datetimeFigureOut">
              <a:rPr lang="fr-FR" smtClean="0"/>
              <a:t>11/08/14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272D5-B5E5-E248-A314-907CAA1541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60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er 89"/>
          <p:cNvGrpSpPr/>
          <p:nvPr/>
        </p:nvGrpSpPr>
        <p:grpSpPr>
          <a:xfrm>
            <a:off x="6505606" y="102425"/>
            <a:ext cx="2555985" cy="944459"/>
            <a:chOff x="6422915" y="1026682"/>
            <a:chExt cx="2555985" cy="944459"/>
          </a:xfrm>
        </p:grpSpPr>
        <p:sp>
          <p:nvSpPr>
            <p:cNvPr id="87" name="Rectangle à coins arrondis 86"/>
            <p:cNvSpPr/>
            <p:nvPr/>
          </p:nvSpPr>
          <p:spPr>
            <a:xfrm>
              <a:off x="6422915" y="1026682"/>
              <a:ext cx="2555985" cy="94445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80" name="Grouper 79"/>
            <p:cNvGrpSpPr/>
            <p:nvPr/>
          </p:nvGrpSpPr>
          <p:grpSpPr>
            <a:xfrm>
              <a:off x="6707402" y="1102261"/>
              <a:ext cx="115532" cy="138223"/>
              <a:chOff x="6925532" y="1841500"/>
              <a:chExt cx="262161" cy="293550"/>
            </a:xfrm>
          </p:grpSpPr>
          <p:sp>
            <p:nvSpPr>
              <p:cNvPr id="81" name="Ellipse 80"/>
              <p:cNvSpPr/>
              <p:nvPr/>
            </p:nvSpPr>
            <p:spPr>
              <a:xfrm>
                <a:off x="6950933" y="1866900"/>
                <a:ext cx="211360" cy="241300"/>
              </a:xfrm>
              <a:prstGeom prst="ellipse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Ellipse 81"/>
              <p:cNvSpPr/>
              <p:nvPr/>
            </p:nvSpPr>
            <p:spPr>
              <a:xfrm>
                <a:off x="6925532" y="1841500"/>
                <a:ext cx="262161" cy="293550"/>
              </a:xfrm>
              <a:prstGeom prst="ellipse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86" name="ZoneTexte 85"/>
            <p:cNvSpPr txBox="1"/>
            <p:nvPr/>
          </p:nvSpPr>
          <p:spPr>
            <a:xfrm>
              <a:off x="7116090" y="1026682"/>
              <a:ext cx="14087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ADN mitochondrial</a:t>
              </a:r>
              <a:endParaRPr lang="fr-FR" sz="1200" i="1" dirty="0"/>
            </a:p>
          </p:txBody>
        </p:sp>
        <p:sp>
          <p:nvSpPr>
            <p:cNvPr id="143" name="Forme libre 142"/>
            <p:cNvSpPr/>
            <p:nvPr/>
          </p:nvSpPr>
          <p:spPr>
            <a:xfrm>
              <a:off x="6650560" y="1712626"/>
              <a:ext cx="197773" cy="186687"/>
            </a:xfrm>
            <a:custGeom>
              <a:avLst/>
              <a:gdLst>
                <a:gd name="connsiteX0" fmla="*/ 44545 w 197773"/>
                <a:gd name="connsiteY0" fmla="*/ 159147 h 186687"/>
                <a:gd name="connsiteX1" fmla="*/ 50895 w 197773"/>
                <a:gd name="connsiteY1" fmla="*/ 51197 h 186687"/>
                <a:gd name="connsiteX2" fmla="*/ 101695 w 197773"/>
                <a:gd name="connsiteY2" fmla="*/ 44847 h 186687"/>
                <a:gd name="connsiteX3" fmla="*/ 76295 w 197773"/>
                <a:gd name="connsiteY3" fmla="*/ 76597 h 186687"/>
                <a:gd name="connsiteX4" fmla="*/ 133445 w 197773"/>
                <a:gd name="connsiteY4" fmla="*/ 95647 h 186687"/>
                <a:gd name="connsiteX5" fmla="*/ 196945 w 197773"/>
                <a:gd name="connsiteY5" fmla="*/ 127397 h 186687"/>
                <a:gd name="connsiteX6" fmla="*/ 165195 w 197773"/>
                <a:gd name="connsiteY6" fmla="*/ 13097 h 186687"/>
                <a:gd name="connsiteX7" fmla="*/ 101695 w 197773"/>
                <a:gd name="connsiteY7" fmla="*/ 159147 h 186687"/>
                <a:gd name="connsiteX8" fmla="*/ 95 w 197773"/>
                <a:gd name="connsiteY8" fmla="*/ 25797 h 186687"/>
                <a:gd name="connsiteX9" fmla="*/ 120745 w 197773"/>
                <a:gd name="connsiteY9" fmla="*/ 13097 h 186687"/>
                <a:gd name="connsiteX10" fmla="*/ 146145 w 197773"/>
                <a:gd name="connsiteY10" fmla="*/ 171847 h 186687"/>
                <a:gd name="connsiteX11" fmla="*/ 44545 w 197773"/>
                <a:gd name="connsiteY11" fmla="*/ 159147 h 186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773" h="186687">
                  <a:moveTo>
                    <a:pt x="44545" y="159147"/>
                  </a:moveTo>
                  <a:cubicBezTo>
                    <a:pt x="28670" y="139039"/>
                    <a:pt x="41370" y="70247"/>
                    <a:pt x="50895" y="51197"/>
                  </a:cubicBezTo>
                  <a:cubicBezTo>
                    <a:pt x="60420" y="32147"/>
                    <a:pt x="97462" y="40614"/>
                    <a:pt x="101695" y="44847"/>
                  </a:cubicBezTo>
                  <a:cubicBezTo>
                    <a:pt x="105928" y="49080"/>
                    <a:pt x="71003" y="68130"/>
                    <a:pt x="76295" y="76597"/>
                  </a:cubicBezTo>
                  <a:cubicBezTo>
                    <a:pt x="81587" y="85064"/>
                    <a:pt x="113337" y="87180"/>
                    <a:pt x="133445" y="95647"/>
                  </a:cubicBezTo>
                  <a:cubicBezTo>
                    <a:pt x="153553" y="104114"/>
                    <a:pt x="191653" y="141155"/>
                    <a:pt x="196945" y="127397"/>
                  </a:cubicBezTo>
                  <a:cubicBezTo>
                    <a:pt x="202237" y="113639"/>
                    <a:pt x="181070" y="7805"/>
                    <a:pt x="165195" y="13097"/>
                  </a:cubicBezTo>
                  <a:cubicBezTo>
                    <a:pt x="149320" y="18389"/>
                    <a:pt x="129212" y="157030"/>
                    <a:pt x="101695" y="159147"/>
                  </a:cubicBezTo>
                  <a:cubicBezTo>
                    <a:pt x="74178" y="161264"/>
                    <a:pt x="-3080" y="50139"/>
                    <a:pt x="95" y="25797"/>
                  </a:cubicBezTo>
                  <a:cubicBezTo>
                    <a:pt x="3270" y="1455"/>
                    <a:pt x="96403" y="-11245"/>
                    <a:pt x="120745" y="13097"/>
                  </a:cubicBezTo>
                  <a:cubicBezTo>
                    <a:pt x="145087" y="37439"/>
                    <a:pt x="156728" y="141155"/>
                    <a:pt x="146145" y="171847"/>
                  </a:cubicBezTo>
                  <a:cubicBezTo>
                    <a:pt x="135562" y="202539"/>
                    <a:pt x="60420" y="179255"/>
                    <a:pt x="44545" y="159147"/>
                  </a:cubicBezTo>
                  <a:close/>
                </a:path>
              </a:pathLst>
            </a:custGeom>
            <a:noFill/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7116090" y="1641367"/>
              <a:ext cx="1723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Protéine mitochondriale</a:t>
              </a:r>
              <a:endParaRPr lang="fr-FR" sz="1200" i="1" dirty="0"/>
            </a:p>
          </p:txBody>
        </p:sp>
        <p:grpSp>
          <p:nvGrpSpPr>
            <p:cNvPr id="88" name="Grouper 87"/>
            <p:cNvGrpSpPr/>
            <p:nvPr/>
          </p:nvGrpSpPr>
          <p:grpSpPr>
            <a:xfrm rot="10800000">
              <a:off x="6508992" y="1367004"/>
              <a:ext cx="1351622" cy="227511"/>
              <a:chOff x="5248173" y="5876856"/>
              <a:chExt cx="1741768" cy="151109"/>
            </a:xfrm>
          </p:grpSpPr>
          <p:sp>
            <p:nvSpPr>
              <p:cNvPr id="196" name="Forme libre 195"/>
              <p:cNvSpPr/>
              <p:nvPr/>
            </p:nvSpPr>
            <p:spPr>
              <a:xfrm>
                <a:off x="5248173" y="5881056"/>
                <a:ext cx="1619230" cy="146909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" name="Forme libre 196"/>
              <p:cNvSpPr/>
              <p:nvPr/>
            </p:nvSpPr>
            <p:spPr>
              <a:xfrm>
                <a:off x="5370711" y="5876856"/>
                <a:ext cx="1619230" cy="146909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1" name="ZoneTexte 130"/>
            <p:cNvSpPr txBox="1"/>
            <p:nvPr/>
          </p:nvSpPr>
          <p:spPr>
            <a:xfrm>
              <a:off x="7116090" y="1334024"/>
              <a:ext cx="1050010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ADN nucléaire</a:t>
              </a:r>
              <a:endParaRPr lang="fr-FR" sz="1200" i="1" dirty="0"/>
            </a:p>
          </p:txBody>
        </p:sp>
      </p:grpSp>
      <p:grpSp>
        <p:nvGrpSpPr>
          <p:cNvPr id="92" name="Grouper 91"/>
          <p:cNvGrpSpPr/>
          <p:nvPr/>
        </p:nvGrpSpPr>
        <p:grpSpPr>
          <a:xfrm>
            <a:off x="165100" y="609600"/>
            <a:ext cx="8055167" cy="5419674"/>
            <a:chOff x="-228600" y="469900"/>
            <a:chExt cx="8055167" cy="5419674"/>
          </a:xfrm>
        </p:grpSpPr>
        <p:grpSp>
          <p:nvGrpSpPr>
            <p:cNvPr id="150" name="Grouper 149"/>
            <p:cNvGrpSpPr/>
            <p:nvPr/>
          </p:nvGrpSpPr>
          <p:grpSpPr>
            <a:xfrm>
              <a:off x="953145" y="1925920"/>
              <a:ext cx="1980598" cy="1026716"/>
              <a:chOff x="2031141" y="167470"/>
              <a:chExt cx="4239883" cy="2162928"/>
            </a:xfrm>
          </p:grpSpPr>
          <p:grpSp>
            <p:nvGrpSpPr>
              <p:cNvPr id="152" name="Grouper 151"/>
              <p:cNvGrpSpPr/>
              <p:nvPr/>
            </p:nvGrpSpPr>
            <p:grpSpPr>
              <a:xfrm>
                <a:off x="2031141" y="167470"/>
                <a:ext cx="4239883" cy="2162928"/>
                <a:chOff x="795346" y="230738"/>
                <a:chExt cx="3132666" cy="1701800"/>
              </a:xfrm>
            </p:grpSpPr>
            <p:sp>
              <p:nvSpPr>
                <p:cNvPr id="183" name="Ellipse 182"/>
                <p:cNvSpPr/>
                <p:nvPr/>
              </p:nvSpPr>
              <p:spPr>
                <a:xfrm>
                  <a:off x="795346" y="230738"/>
                  <a:ext cx="3132666" cy="1701800"/>
                </a:xfrm>
                <a:prstGeom prst="ellipse">
                  <a:avLst/>
                </a:prstGeom>
                <a:solidFill>
                  <a:schemeClr val="bg2"/>
                </a:solidFill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4" name="Forme libre 183"/>
                <p:cNvSpPr/>
                <p:nvPr/>
              </p:nvSpPr>
              <p:spPr>
                <a:xfrm>
                  <a:off x="999754" y="345968"/>
                  <a:ext cx="2678422" cy="1482832"/>
                </a:xfrm>
                <a:custGeom>
                  <a:avLst/>
                  <a:gdLst>
                    <a:gd name="connsiteX0" fmla="*/ 58061 w 2678422"/>
                    <a:gd name="connsiteY0" fmla="*/ 968502 h 1482832"/>
                    <a:gd name="connsiteX1" fmla="*/ 193527 w 2678422"/>
                    <a:gd name="connsiteY1" fmla="*/ 1103968 h 1482832"/>
                    <a:gd name="connsiteX2" fmla="*/ 498327 w 2678422"/>
                    <a:gd name="connsiteY2" fmla="*/ 722968 h 1482832"/>
                    <a:gd name="connsiteX3" fmla="*/ 515261 w 2678422"/>
                    <a:gd name="connsiteY3" fmla="*/ 1264835 h 1482832"/>
                    <a:gd name="connsiteX4" fmla="*/ 633794 w 2678422"/>
                    <a:gd name="connsiteY4" fmla="*/ 1341035 h 1482832"/>
                    <a:gd name="connsiteX5" fmla="*/ 938594 w 2678422"/>
                    <a:gd name="connsiteY5" fmla="*/ 782235 h 1482832"/>
                    <a:gd name="connsiteX6" fmla="*/ 1141794 w 2678422"/>
                    <a:gd name="connsiteY6" fmla="*/ 1349502 h 1482832"/>
                    <a:gd name="connsiteX7" fmla="*/ 1404261 w 2678422"/>
                    <a:gd name="connsiteY7" fmla="*/ 1459568 h 1482832"/>
                    <a:gd name="connsiteX8" fmla="*/ 1522794 w 2678422"/>
                    <a:gd name="connsiteY8" fmla="*/ 1002368 h 1482832"/>
                    <a:gd name="connsiteX9" fmla="*/ 1810661 w 2678422"/>
                    <a:gd name="connsiteY9" fmla="*/ 1391835 h 1482832"/>
                    <a:gd name="connsiteX10" fmla="*/ 1988461 w 2678422"/>
                    <a:gd name="connsiteY10" fmla="*/ 1341035 h 1482832"/>
                    <a:gd name="connsiteX11" fmla="*/ 1903794 w 2678422"/>
                    <a:gd name="connsiteY11" fmla="*/ 452035 h 1482832"/>
                    <a:gd name="connsiteX12" fmla="*/ 2454127 w 2678422"/>
                    <a:gd name="connsiteY12" fmla="*/ 1120902 h 1482832"/>
                    <a:gd name="connsiteX13" fmla="*/ 2674261 w 2678422"/>
                    <a:gd name="connsiteY13" fmla="*/ 858435 h 1482832"/>
                    <a:gd name="connsiteX14" fmla="*/ 2284794 w 2678422"/>
                    <a:gd name="connsiteY14" fmla="*/ 545168 h 1482832"/>
                    <a:gd name="connsiteX15" fmla="*/ 2538794 w 2678422"/>
                    <a:gd name="connsiteY15" fmla="*/ 375835 h 1482832"/>
                    <a:gd name="connsiteX16" fmla="*/ 2445661 w 2678422"/>
                    <a:gd name="connsiteY16" fmla="*/ 223435 h 1482832"/>
                    <a:gd name="connsiteX17" fmla="*/ 2030794 w 2678422"/>
                    <a:gd name="connsiteY17" fmla="*/ 409702 h 1482832"/>
                    <a:gd name="connsiteX18" fmla="*/ 2039261 w 2678422"/>
                    <a:gd name="connsiteY18" fmla="*/ 79502 h 1482832"/>
                    <a:gd name="connsiteX19" fmla="*/ 1802194 w 2678422"/>
                    <a:gd name="connsiteY19" fmla="*/ 54102 h 1482832"/>
                    <a:gd name="connsiteX20" fmla="*/ 1734461 w 2678422"/>
                    <a:gd name="connsiteY20" fmla="*/ 714502 h 1482832"/>
                    <a:gd name="connsiteX21" fmla="*/ 1471994 w 2678422"/>
                    <a:gd name="connsiteY21" fmla="*/ 435102 h 1482832"/>
                    <a:gd name="connsiteX22" fmla="*/ 1395794 w 2678422"/>
                    <a:gd name="connsiteY22" fmla="*/ 113368 h 1482832"/>
                    <a:gd name="connsiteX23" fmla="*/ 1294194 w 2678422"/>
                    <a:gd name="connsiteY23" fmla="*/ 87968 h 1482832"/>
                    <a:gd name="connsiteX24" fmla="*/ 1107927 w 2678422"/>
                    <a:gd name="connsiteY24" fmla="*/ 612902 h 1482832"/>
                    <a:gd name="connsiteX25" fmla="*/ 963994 w 2678422"/>
                    <a:gd name="connsiteY25" fmla="*/ 113368 h 1482832"/>
                    <a:gd name="connsiteX26" fmla="*/ 760794 w 2678422"/>
                    <a:gd name="connsiteY26" fmla="*/ 121835 h 1482832"/>
                    <a:gd name="connsiteX27" fmla="*/ 726927 w 2678422"/>
                    <a:gd name="connsiteY27" fmla="*/ 452035 h 1482832"/>
                    <a:gd name="connsiteX28" fmla="*/ 312061 w 2678422"/>
                    <a:gd name="connsiteY28" fmla="*/ 299635 h 1482832"/>
                    <a:gd name="connsiteX29" fmla="*/ 74994 w 2678422"/>
                    <a:gd name="connsiteY29" fmla="*/ 460502 h 1482832"/>
                    <a:gd name="connsiteX30" fmla="*/ 523727 w 2678422"/>
                    <a:gd name="connsiteY30" fmla="*/ 545168 h 1482832"/>
                    <a:gd name="connsiteX31" fmla="*/ 32661 w 2678422"/>
                    <a:gd name="connsiteY31" fmla="*/ 892302 h 1482832"/>
                    <a:gd name="connsiteX32" fmla="*/ 58061 w 2678422"/>
                    <a:gd name="connsiteY32" fmla="*/ 968502 h 1482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678422" h="1482832">
                      <a:moveTo>
                        <a:pt x="58061" y="968502"/>
                      </a:moveTo>
                      <a:cubicBezTo>
                        <a:pt x="84872" y="1003780"/>
                        <a:pt x="120149" y="1144890"/>
                        <a:pt x="193527" y="1103968"/>
                      </a:cubicBezTo>
                      <a:cubicBezTo>
                        <a:pt x="266905" y="1063046"/>
                        <a:pt x="444705" y="696157"/>
                        <a:pt x="498327" y="722968"/>
                      </a:cubicBezTo>
                      <a:cubicBezTo>
                        <a:pt x="551949" y="749779"/>
                        <a:pt x="492683" y="1161824"/>
                        <a:pt x="515261" y="1264835"/>
                      </a:cubicBezTo>
                      <a:cubicBezTo>
                        <a:pt x="537839" y="1367846"/>
                        <a:pt x="563239" y="1421468"/>
                        <a:pt x="633794" y="1341035"/>
                      </a:cubicBezTo>
                      <a:cubicBezTo>
                        <a:pt x="704349" y="1260602"/>
                        <a:pt x="853927" y="780824"/>
                        <a:pt x="938594" y="782235"/>
                      </a:cubicBezTo>
                      <a:cubicBezTo>
                        <a:pt x="1023261" y="783646"/>
                        <a:pt x="1064183" y="1236613"/>
                        <a:pt x="1141794" y="1349502"/>
                      </a:cubicBezTo>
                      <a:cubicBezTo>
                        <a:pt x="1219405" y="1462391"/>
                        <a:pt x="1340761" y="1517424"/>
                        <a:pt x="1404261" y="1459568"/>
                      </a:cubicBezTo>
                      <a:cubicBezTo>
                        <a:pt x="1467761" y="1401712"/>
                        <a:pt x="1455061" y="1013657"/>
                        <a:pt x="1522794" y="1002368"/>
                      </a:cubicBezTo>
                      <a:cubicBezTo>
                        <a:pt x="1590527" y="991079"/>
                        <a:pt x="1733050" y="1335391"/>
                        <a:pt x="1810661" y="1391835"/>
                      </a:cubicBezTo>
                      <a:cubicBezTo>
                        <a:pt x="1888272" y="1448279"/>
                        <a:pt x="1972939" y="1497668"/>
                        <a:pt x="1988461" y="1341035"/>
                      </a:cubicBezTo>
                      <a:cubicBezTo>
                        <a:pt x="2003983" y="1184402"/>
                        <a:pt x="1826183" y="488724"/>
                        <a:pt x="1903794" y="452035"/>
                      </a:cubicBezTo>
                      <a:cubicBezTo>
                        <a:pt x="1981405" y="415346"/>
                        <a:pt x="2325716" y="1053169"/>
                        <a:pt x="2454127" y="1120902"/>
                      </a:cubicBezTo>
                      <a:cubicBezTo>
                        <a:pt x="2582538" y="1188635"/>
                        <a:pt x="2702483" y="954391"/>
                        <a:pt x="2674261" y="858435"/>
                      </a:cubicBezTo>
                      <a:cubicBezTo>
                        <a:pt x="2646039" y="762479"/>
                        <a:pt x="2307372" y="625601"/>
                        <a:pt x="2284794" y="545168"/>
                      </a:cubicBezTo>
                      <a:cubicBezTo>
                        <a:pt x="2262216" y="464735"/>
                        <a:pt x="2511983" y="429457"/>
                        <a:pt x="2538794" y="375835"/>
                      </a:cubicBezTo>
                      <a:cubicBezTo>
                        <a:pt x="2565605" y="322213"/>
                        <a:pt x="2530328" y="217791"/>
                        <a:pt x="2445661" y="223435"/>
                      </a:cubicBezTo>
                      <a:cubicBezTo>
                        <a:pt x="2360994" y="229079"/>
                        <a:pt x="2098527" y="433691"/>
                        <a:pt x="2030794" y="409702"/>
                      </a:cubicBezTo>
                      <a:cubicBezTo>
                        <a:pt x="1963061" y="385713"/>
                        <a:pt x="2077361" y="138769"/>
                        <a:pt x="2039261" y="79502"/>
                      </a:cubicBezTo>
                      <a:cubicBezTo>
                        <a:pt x="2001161" y="20235"/>
                        <a:pt x="1852994" y="-51731"/>
                        <a:pt x="1802194" y="54102"/>
                      </a:cubicBezTo>
                      <a:cubicBezTo>
                        <a:pt x="1751394" y="159935"/>
                        <a:pt x="1789494" y="651002"/>
                        <a:pt x="1734461" y="714502"/>
                      </a:cubicBezTo>
                      <a:cubicBezTo>
                        <a:pt x="1679428" y="778002"/>
                        <a:pt x="1528438" y="535291"/>
                        <a:pt x="1471994" y="435102"/>
                      </a:cubicBezTo>
                      <a:cubicBezTo>
                        <a:pt x="1415550" y="334913"/>
                        <a:pt x="1425427" y="171224"/>
                        <a:pt x="1395794" y="113368"/>
                      </a:cubicBezTo>
                      <a:cubicBezTo>
                        <a:pt x="1366161" y="55512"/>
                        <a:pt x="1342172" y="4712"/>
                        <a:pt x="1294194" y="87968"/>
                      </a:cubicBezTo>
                      <a:cubicBezTo>
                        <a:pt x="1246216" y="171224"/>
                        <a:pt x="1162960" y="608669"/>
                        <a:pt x="1107927" y="612902"/>
                      </a:cubicBezTo>
                      <a:cubicBezTo>
                        <a:pt x="1052894" y="617135"/>
                        <a:pt x="1021849" y="195212"/>
                        <a:pt x="963994" y="113368"/>
                      </a:cubicBezTo>
                      <a:cubicBezTo>
                        <a:pt x="906139" y="31524"/>
                        <a:pt x="800305" y="65391"/>
                        <a:pt x="760794" y="121835"/>
                      </a:cubicBezTo>
                      <a:cubicBezTo>
                        <a:pt x="721283" y="178279"/>
                        <a:pt x="801716" y="422402"/>
                        <a:pt x="726927" y="452035"/>
                      </a:cubicBezTo>
                      <a:cubicBezTo>
                        <a:pt x="652138" y="481668"/>
                        <a:pt x="420716" y="298224"/>
                        <a:pt x="312061" y="299635"/>
                      </a:cubicBezTo>
                      <a:cubicBezTo>
                        <a:pt x="203406" y="301046"/>
                        <a:pt x="39716" y="419580"/>
                        <a:pt x="74994" y="460502"/>
                      </a:cubicBezTo>
                      <a:cubicBezTo>
                        <a:pt x="110272" y="501424"/>
                        <a:pt x="530782" y="473201"/>
                        <a:pt x="523727" y="545168"/>
                      </a:cubicBezTo>
                      <a:cubicBezTo>
                        <a:pt x="516672" y="617135"/>
                        <a:pt x="107450" y="818924"/>
                        <a:pt x="32661" y="892302"/>
                      </a:cubicBezTo>
                      <a:cubicBezTo>
                        <a:pt x="-42128" y="965680"/>
                        <a:pt x="31250" y="933224"/>
                        <a:pt x="58061" y="968502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53" name="Grouper 152"/>
              <p:cNvGrpSpPr/>
              <p:nvPr/>
            </p:nvGrpSpPr>
            <p:grpSpPr>
              <a:xfrm>
                <a:off x="5579758" y="1422257"/>
                <a:ext cx="173339" cy="166550"/>
                <a:chOff x="6925532" y="1841500"/>
                <a:chExt cx="262161" cy="293550"/>
              </a:xfrm>
            </p:grpSpPr>
            <p:sp>
              <p:nvSpPr>
                <p:cNvPr id="181" name="Ellipse 180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" name="Ellipse 181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54" name="Grouper 153"/>
              <p:cNvGrpSpPr/>
              <p:nvPr/>
            </p:nvGrpSpPr>
            <p:grpSpPr>
              <a:xfrm>
                <a:off x="5183764" y="914400"/>
                <a:ext cx="173339" cy="166550"/>
                <a:chOff x="6925532" y="1841500"/>
                <a:chExt cx="262161" cy="293550"/>
              </a:xfrm>
            </p:grpSpPr>
            <p:sp>
              <p:nvSpPr>
                <p:cNvPr id="179" name="Ellipse 178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" name="Ellipse 179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56" name="Grouper 155"/>
              <p:cNvGrpSpPr/>
              <p:nvPr/>
            </p:nvGrpSpPr>
            <p:grpSpPr>
              <a:xfrm>
                <a:off x="4687596" y="1490298"/>
                <a:ext cx="173339" cy="166550"/>
                <a:chOff x="6925532" y="1841500"/>
                <a:chExt cx="262161" cy="293550"/>
              </a:xfrm>
            </p:grpSpPr>
            <p:sp>
              <p:nvSpPr>
                <p:cNvPr id="177" name="Ellipse 176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" name="Ellipse 177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59" name="Grouper 158"/>
              <p:cNvGrpSpPr/>
              <p:nvPr/>
            </p:nvGrpSpPr>
            <p:grpSpPr>
              <a:xfrm>
                <a:off x="3892687" y="930522"/>
                <a:ext cx="173339" cy="166550"/>
                <a:chOff x="6925532" y="1841500"/>
                <a:chExt cx="262161" cy="293550"/>
              </a:xfrm>
            </p:grpSpPr>
            <p:sp>
              <p:nvSpPr>
                <p:cNvPr id="175" name="Ellipse 174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" name="Ellipse 175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0" name="Grouper 159"/>
              <p:cNvGrpSpPr/>
              <p:nvPr/>
            </p:nvGrpSpPr>
            <p:grpSpPr>
              <a:xfrm>
                <a:off x="3790008" y="1475064"/>
                <a:ext cx="173339" cy="166550"/>
                <a:chOff x="6925532" y="1841500"/>
                <a:chExt cx="262161" cy="293550"/>
              </a:xfrm>
            </p:grpSpPr>
            <p:sp>
              <p:nvSpPr>
                <p:cNvPr id="173" name="Ellipse 172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" name="Ellipse 173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" name="Grouper 160"/>
              <p:cNvGrpSpPr/>
              <p:nvPr/>
            </p:nvGrpSpPr>
            <p:grpSpPr>
              <a:xfrm>
                <a:off x="3101145" y="1752600"/>
                <a:ext cx="173339" cy="166550"/>
                <a:chOff x="6925532" y="1841500"/>
                <a:chExt cx="262161" cy="293550"/>
              </a:xfrm>
            </p:grpSpPr>
            <p:sp>
              <p:nvSpPr>
                <p:cNvPr id="169" name="Ellipse 168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" name="Ellipse 169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" name="Grouper 161"/>
              <p:cNvGrpSpPr/>
              <p:nvPr/>
            </p:nvGrpSpPr>
            <p:grpSpPr>
              <a:xfrm>
                <a:off x="3084351" y="899166"/>
                <a:ext cx="173339" cy="166550"/>
                <a:chOff x="6925532" y="1841500"/>
                <a:chExt cx="262161" cy="293550"/>
              </a:xfrm>
            </p:grpSpPr>
            <p:sp>
              <p:nvSpPr>
                <p:cNvPr id="163" name="Ellipse 162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" name="Ellipse 163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99" name="Grouper 98"/>
            <p:cNvGrpSpPr/>
            <p:nvPr/>
          </p:nvGrpSpPr>
          <p:grpSpPr>
            <a:xfrm>
              <a:off x="3802126" y="4712851"/>
              <a:ext cx="526139" cy="164905"/>
              <a:chOff x="2818541" y="6669539"/>
              <a:chExt cx="1167597" cy="448733"/>
            </a:xfrm>
          </p:grpSpPr>
          <p:cxnSp>
            <p:nvCxnSpPr>
              <p:cNvPr id="100" name="Connecteur droit 99"/>
              <p:cNvCxnSpPr/>
              <p:nvPr/>
            </p:nvCxnSpPr>
            <p:spPr>
              <a:xfrm flipV="1">
                <a:off x="2834697" y="6669539"/>
                <a:ext cx="779" cy="448733"/>
              </a:xfrm>
              <a:prstGeom prst="line">
                <a:avLst/>
              </a:prstGeom>
              <a:ln w="19050" cmpd="sng"/>
              <a:effec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Connecteur droit avec flèche 100"/>
              <p:cNvCxnSpPr/>
              <p:nvPr/>
            </p:nvCxnSpPr>
            <p:spPr>
              <a:xfrm>
                <a:off x="2818541" y="6686473"/>
                <a:ext cx="1167597" cy="0"/>
              </a:xfrm>
              <a:prstGeom prst="straightConnector1">
                <a:avLst/>
              </a:prstGeom>
              <a:ln w="19050" cmpd="sng"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er 113"/>
            <p:cNvGrpSpPr/>
            <p:nvPr/>
          </p:nvGrpSpPr>
          <p:grpSpPr>
            <a:xfrm>
              <a:off x="2401181" y="4873556"/>
              <a:ext cx="1741768" cy="151109"/>
              <a:chOff x="1303088" y="7751203"/>
              <a:chExt cx="3369736" cy="304830"/>
            </a:xfrm>
          </p:grpSpPr>
          <p:sp>
            <p:nvSpPr>
              <p:cNvPr id="115" name="Forme libre 114"/>
              <p:cNvSpPr/>
              <p:nvPr/>
            </p:nvSpPr>
            <p:spPr>
              <a:xfrm>
                <a:off x="1303088" y="7759676"/>
                <a:ext cx="3132666" cy="296357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Forme libre 115"/>
              <p:cNvSpPr/>
              <p:nvPr/>
            </p:nvSpPr>
            <p:spPr>
              <a:xfrm>
                <a:off x="1540158" y="7751203"/>
                <a:ext cx="3132666" cy="296357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18" name="ZoneTexte 117"/>
            <p:cNvSpPr txBox="1"/>
            <p:nvPr/>
          </p:nvSpPr>
          <p:spPr>
            <a:xfrm>
              <a:off x="3395725" y="5020465"/>
              <a:ext cx="23428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Transcription de gènes codant des </a:t>
              </a:r>
            </a:p>
            <a:p>
              <a:r>
                <a:rPr lang="fr-FR" sz="1200" i="1" dirty="0" smtClean="0"/>
                <a:t>protéines mitochondriales</a:t>
              </a:r>
              <a:endParaRPr lang="fr-FR" sz="1200" i="1" dirty="0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298384" y="966719"/>
              <a:ext cx="1586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Mitochondries</a:t>
              </a:r>
              <a:endParaRPr lang="fr-FR" b="1" dirty="0"/>
            </a:p>
          </p:txBody>
        </p:sp>
        <p:grpSp>
          <p:nvGrpSpPr>
            <p:cNvPr id="12" name="Grouper 11"/>
            <p:cNvGrpSpPr/>
            <p:nvPr/>
          </p:nvGrpSpPr>
          <p:grpSpPr>
            <a:xfrm>
              <a:off x="2031142" y="1303681"/>
              <a:ext cx="1980598" cy="1026716"/>
              <a:chOff x="2031141" y="167470"/>
              <a:chExt cx="4239883" cy="2162928"/>
            </a:xfrm>
          </p:grpSpPr>
          <p:grpSp>
            <p:nvGrpSpPr>
              <p:cNvPr id="7" name="Grouper 6"/>
              <p:cNvGrpSpPr/>
              <p:nvPr/>
            </p:nvGrpSpPr>
            <p:grpSpPr>
              <a:xfrm>
                <a:off x="2031141" y="167470"/>
                <a:ext cx="4239883" cy="2162928"/>
                <a:chOff x="795346" y="230738"/>
                <a:chExt cx="3132666" cy="1701800"/>
              </a:xfrm>
            </p:grpSpPr>
            <p:sp>
              <p:nvSpPr>
                <p:cNvPr id="93" name="Ellipse 92"/>
                <p:cNvSpPr/>
                <p:nvPr/>
              </p:nvSpPr>
              <p:spPr>
                <a:xfrm>
                  <a:off x="795346" y="230738"/>
                  <a:ext cx="3132666" cy="1701800"/>
                </a:xfrm>
                <a:prstGeom prst="ellipse">
                  <a:avLst/>
                </a:prstGeom>
                <a:solidFill>
                  <a:schemeClr val="bg2"/>
                </a:solidFill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4" name="Forme libre 93"/>
                <p:cNvSpPr/>
                <p:nvPr/>
              </p:nvSpPr>
              <p:spPr>
                <a:xfrm>
                  <a:off x="999754" y="345968"/>
                  <a:ext cx="2678422" cy="1482832"/>
                </a:xfrm>
                <a:custGeom>
                  <a:avLst/>
                  <a:gdLst>
                    <a:gd name="connsiteX0" fmla="*/ 58061 w 2678422"/>
                    <a:gd name="connsiteY0" fmla="*/ 968502 h 1482832"/>
                    <a:gd name="connsiteX1" fmla="*/ 193527 w 2678422"/>
                    <a:gd name="connsiteY1" fmla="*/ 1103968 h 1482832"/>
                    <a:gd name="connsiteX2" fmla="*/ 498327 w 2678422"/>
                    <a:gd name="connsiteY2" fmla="*/ 722968 h 1482832"/>
                    <a:gd name="connsiteX3" fmla="*/ 515261 w 2678422"/>
                    <a:gd name="connsiteY3" fmla="*/ 1264835 h 1482832"/>
                    <a:gd name="connsiteX4" fmla="*/ 633794 w 2678422"/>
                    <a:gd name="connsiteY4" fmla="*/ 1341035 h 1482832"/>
                    <a:gd name="connsiteX5" fmla="*/ 938594 w 2678422"/>
                    <a:gd name="connsiteY5" fmla="*/ 782235 h 1482832"/>
                    <a:gd name="connsiteX6" fmla="*/ 1141794 w 2678422"/>
                    <a:gd name="connsiteY6" fmla="*/ 1349502 h 1482832"/>
                    <a:gd name="connsiteX7" fmla="*/ 1404261 w 2678422"/>
                    <a:gd name="connsiteY7" fmla="*/ 1459568 h 1482832"/>
                    <a:gd name="connsiteX8" fmla="*/ 1522794 w 2678422"/>
                    <a:gd name="connsiteY8" fmla="*/ 1002368 h 1482832"/>
                    <a:gd name="connsiteX9" fmla="*/ 1810661 w 2678422"/>
                    <a:gd name="connsiteY9" fmla="*/ 1391835 h 1482832"/>
                    <a:gd name="connsiteX10" fmla="*/ 1988461 w 2678422"/>
                    <a:gd name="connsiteY10" fmla="*/ 1341035 h 1482832"/>
                    <a:gd name="connsiteX11" fmla="*/ 1903794 w 2678422"/>
                    <a:gd name="connsiteY11" fmla="*/ 452035 h 1482832"/>
                    <a:gd name="connsiteX12" fmla="*/ 2454127 w 2678422"/>
                    <a:gd name="connsiteY12" fmla="*/ 1120902 h 1482832"/>
                    <a:gd name="connsiteX13" fmla="*/ 2674261 w 2678422"/>
                    <a:gd name="connsiteY13" fmla="*/ 858435 h 1482832"/>
                    <a:gd name="connsiteX14" fmla="*/ 2284794 w 2678422"/>
                    <a:gd name="connsiteY14" fmla="*/ 545168 h 1482832"/>
                    <a:gd name="connsiteX15" fmla="*/ 2538794 w 2678422"/>
                    <a:gd name="connsiteY15" fmla="*/ 375835 h 1482832"/>
                    <a:gd name="connsiteX16" fmla="*/ 2445661 w 2678422"/>
                    <a:gd name="connsiteY16" fmla="*/ 223435 h 1482832"/>
                    <a:gd name="connsiteX17" fmla="*/ 2030794 w 2678422"/>
                    <a:gd name="connsiteY17" fmla="*/ 409702 h 1482832"/>
                    <a:gd name="connsiteX18" fmla="*/ 2039261 w 2678422"/>
                    <a:gd name="connsiteY18" fmla="*/ 79502 h 1482832"/>
                    <a:gd name="connsiteX19" fmla="*/ 1802194 w 2678422"/>
                    <a:gd name="connsiteY19" fmla="*/ 54102 h 1482832"/>
                    <a:gd name="connsiteX20" fmla="*/ 1734461 w 2678422"/>
                    <a:gd name="connsiteY20" fmla="*/ 714502 h 1482832"/>
                    <a:gd name="connsiteX21" fmla="*/ 1471994 w 2678422"/>
                    <a:gd name="connsiteY21" fmla="*/ 435102 h 1482832"/>
                    <a:gd name="connsiteX22" fmla="*/ 1395794 w 2678422"/>
                    <a:gd name="connsiteY22" fmla="*/ 113368 h 1482832"/>
                    <a:gd name="connsiteX23" fmla="*/ 1294194 w 2678422"/>
                    <a:gd name="connsiteY23" fmla="*/ 87968 h 1482832"/>
                    <a:gd name="connsiteX24" fmla="*/ 1107927 w 2678422"/>
                    <a:gd name="connsiteY24" fmla="*/ 612902 h 1482832"/>
                    <a:gd name="connsiteX25" fmla="*/ 963994 w 2678422"/>
                    <a:gd name="connsiteY25" fmla="*/ 113368 h 1482832"/>
                    <a:gd name="connsiteX26" fmla="*/ 760794 w 2678422"/>
                    <a:gd name="connsiteY26" fmla="*/ 121835 h 1482832"/>
                    <a:gd name="connsiteX27" fmla="*/ 726927 w 2678422"/>
                    <a:gd name="connsiteY27" fmla="*/ 452035 h 1482832"/>
                    <a:gd name="connsiteX28" fmla="*/ 312061 w 2678422"/>
                    <a:gd name="connsiteY28" fmla="*/ 299635 h 1482832"/>
                    <a:gd name="connsiteX29" fmla="*/ 74994 w 2678422"/>
                    <a:gd name="connsiteY29" fmla="*/ 460502 h 1482832"/>
                    <a:gd name="connsiteX30" fmla="*/ 523727 w 2678422"/>
                    <a:gd name="connsiteY30" fmla="*/ 545168 h 1482832"/>
                    <a:gd name="connsiteX31" fmla="*/ 32661 w 2678422"/>
                    <a:gd name="connsiteY31" fmla="*/ 892302 h 1482832"/>
                    <a:gd name="connsiteX32" fmla="*/ 58061 w 2678422"/>
                    <a:gd name="connsiteY32" fmla="*/ 968502 h 1482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678422" h="1482832">
                      <a:moveTo>
                        <a:pt x="58061" y="968502"/>
                      </a:moveTo>
                      <a:cubicBezTo>
                        <a:pt x="84872" y="1003780"/>
                        <a:pt x="120149" y="1144890"/>
                        <a:pt x="193527" y="1103968"/>
                      </a:cubicBezTo>
                      <a:cubicBezTo>
                        <a:pt x="266905" y="1063046"/>
                        <a:pt x="444705" y="696157"/>
                        <a:pt x="498327" y="722968"/>
                      </a:cubicBezTo>
                      <a:cubicBezTo>
                        <a:pt x="551949" y="749779"/>
                        <a:pt x="492683" y="1161824"/>
                        <a:pt x="515261" y="1264835"/>
                      </a:cubicBezTo>
                      <a:cubicBezTo>
                        <a:pt x="537839" y="1367846"/>
                        <a:pt x="563239" y="1421468"/>
                        <a:pt x="633794" y="1341035"/>
                      </a:cubicBezTo>
                      <a:cubicBezTo>
                        <a:pt x="704349" y="1260602"/>
                        <a:pt x="853927" y="780824"/>
                        <a:pt x="938594" y="782235"/>
                      </a:cubicBezTo>
                      <a:cubicBezTo>
                        <a:pt x="1023261" y="783646"/>
                        <a:pt x="1064183" y="1236613"/>
                        <a:pt x="1141794" y="1349502"/>
                      </a:cubicBezTo>
                      <a:cubicBezTo>
                        <a:pt x="1219405" y="1462391"/>
                        <a:pt x="1340761" y="1517424"/>
                        <a:pt x="1404261" y="1459568"/>
                      </a:cubicBezTo>
                      <a:cubicBezTo>
                        <a:pt x="1467761" y="1401712"/>
                        <a:pt x="1455061" y="1013657"/>
                        <a:pt x="1522794" y="1002368"/>
                      </a:cubicBezTo>
                      <a:cubicBezTo>
                        <a:pt x="1590527" y="991079"/>
                        <a:pt x="1733050" y="1335391"/>
                        <a:pt x="1810661" y="1391835"/>
                      </a:cubicBezTo>
                      <a:cubicBezTo>
                        <a:pt x="1888272" y="1448279"/>
                        <a:pt x="1972939" y="1497668"/>
                        <a:pt x="1988461" y="1341035"/>
                      </a:cubicBezTo>
                      <a:cubicBezTo>
                        <a:pt x="2003983" y="1184402"/>
                        <a:pt x="1826183" y="488724"/>
                        <a:pt x="1903794" y="452035"/>
                      </a:cubicBezTo>
                      <a:cubicBezTo>
                        <a:pt x="1981405" y="415346"/>
                        <a:pt x="2325716" y="1053169"/>
                        <a:pt x="2454127" y="1120902"/>
                      </a:cubicBezTo>
                      <a:cubicBezTo>
                        <a:pt x="2582538" y="1188635"/>
                        <a:pt x="2702483" y="954391"/>
                        <a:pt x="2674261" y="858435"/>
                      </a:cubicBezTo>
                      <a:cubicBezTo>
                        <a:pt x="2646039" y="762479"/>
                        <a:pt x="2307372" y="625601"/>
                        <a:pt x="2284794" y="545168"/>
                      </a:cubicBezTo>
                      <a:cubicBezTo>
                        <a:pt x="2262216" y="464735"/>
                        <a:pt x="2511983" y="429457"/>
                        <a:pt x="2538794" y="375835"/>
                      </a:cubicBezTo>
                      <a:cubicBezTo>
                        <a:pt x="2565605" y="322213"/>
                        <a:pt x="2530328" y="217791"/>
                        <a:pt x="2445661" y="223435"/>
                      </a:cubicBezTo>
                      <a:cubicBezTo>
                        <a:pt x="2360994" y="229079"/>
                        <a:pt x="2098527" y="433691"/>
                        <a:pt x="2030794" y="409702"/>
                      </a:cubicBezTo>
                      <a:cubicBezTo>
                        <a:pt x="1963061" y="385713"/>
                        <a:pt x="2077361" y="138769"/>
                        <a:pt x="2039261" y="79502"/>
                      </a:cubicBezTo>
                      <a:cubicBezTo>
                        <a:pt x="2001161" y="20235"/>
                        <a:pt x="1852994" y="-51731"/>
                        <a:pt x="1802194" y="54102"/>
                      </a:cubicBezTo>
                      <a:cubicBezTo>
                        <a:pt x="1751394" y="159935"/>
                        <a:pt x="1789494" y="651002"/>
                        <a:pt x="1734461" y="714502"/>
                      </a:cubicBezTo>
                      <a:cubicBezTo>
                        <a:pt x="1679428" y="778002"/>
                        <a:pt x="1528438" y="535291"/>
                        <a:pt x="1471994" y="435102"/>
                      </a:cubicBezTo>
                      <a:cubicBezTo>
                        <a:pt x="1415550" y="334913"/>
                        <a:pt x="1425427" y="171224"/>
                        <a:pt x="1395794" y="113368"/>
                      </a:cubicBezTo>
                      <a:cubicBezTo>
                        <a:pt x="1366161" y="55512"/>
                        <a:pt x="1342172" y="4712"/>
                        <a:pt x="1294194" y="87968"/>
                      </a:cubicBezTo>
                      <a:cubicBezTo>
                        <a:pt x="1246216" y="171224"/>
                        <a:pt x="1162960" y="608669"/>
                        <a:pt x="1107927" y="612902"/>
                      </a:cubicBezTo>
                      <a:cubicBezTo>
                        <a:pt x="1052894" y="617135"/>
                        <a:pt x="1021849" y="195212"/>
                        <a:pt x="963994" y="113368"/>
                      </a:cubicBezTo>
                      <a:cubicBezTo>
                        <a:pt x="906139" y="31524"/>
                        <a:pt x="800305" y="65391"/>
                        <a:pt x="760794" y="121835"/>
                      </a:cubicBezTo>
                      <a:cubicBezTo>
                        <a:pt x="721283" y="178279"/>
                        <a:pt x="801716" y="422402"/>
                        <a:pt x="726927" y="452035"/>
                      </a:cubicBezTo>
                      <a:cubicBezTo>
                        <a:pt x="652138" y="481668"/>
                        <a:pt x="420716" y="298224"/>
                        <a:pt x="312061" y="299635"/>
                      </a:cubicBezTo>
                      <a:cubicBezTo>
                        <a:pt x="203406" y="301046"/>
                        <a:pt x="39716" y="419580"/>
                        <a:pt x="74994" y="460502"/>
                      </a:cubicBezTo>
                      <a:cubicBezTo>
                        <a:pt x="110272" y="501424"/>
                        <a:pt x="530782" y="473201"/>
                        <a:pt x="523727" y="545168"/>
                      </a:cubicBezTo>
                      <a:cubicBezTo>
                        <a:pt x="516672" y="617135"/>
                        <a:pt x="107450" y="818924"/>
                        <a:pt x="32661" y="892302"/>
                      </a:cubicBezTo>
                      <a:cubicBezTo>
                        <a:pt x="-42128" y="965680"/>
                        <a:pt x="31250" y="933224"/>
                        <a:pt x="58061" y="968502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" name="Grouper 5"/>
              <p:cNvGrpSpPr/>
              <p:nvPr/>
            </p:nvGrpSpPr>
            <p:grpSpPr>
              <a:xfrm>
                <a:off x="5579758" y="1422257"/>
                <a:ext cx="173339" cy="166550"/>
                <a:chOff x="6925532" y="1841500"/>
                <a:chExt cx="262161" cy="293550"/>
              </a:xfrm>
            </p:grpSpPr>
            <p:sp>
              <p:nvSpPr>
                <p:cNvPr id="5" name="Ellipse 4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" name="Ellipse 58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" name="Grouper 60"/>
              <p:cNvGrpSpPr/>
              <p:nvPr/>
            </p:nvGrpSpPr>
            <p:grpSpPr>
              <a:xfrm>
                <a:off x="5183764" y="914400"/>
                <a:ext cx="173339" cy="166550"/>
                <a:chOff x="6925532" y="1841500"/>
                <a:chExt cx="262161" cy="293550"/>
              </a:xfrm>
            </p:grpSpPr>
            <p:sp>
              <p:nvSpPr>
                <p:cNvPr id="62" name="Ellipse 61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" name="Ellipse 62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4" name="Grouper 63"/>
              <p:cNvGrpSpPr/>
              <p:nvPr/>
            </p:nvGrpSpPr>
            <p:grpSpPr>
              <a:xfrm>
                <a:off x="4687596" y="1490298"/>
                <a:ext cx="173339" cy="166550"/>
                <a:chOff x="6925532" y="1841500"/>
                <a:chExt cx="262161" cy="293550"/>
              </a:xfrm>
            </p:grpSpPr>
            <p:sp>
              <p:nvSpPr>
                <p:cNvPr id="65" name="Ellipse 64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" name="Ellipse 65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7" name="Grouper 66"/>
              <p:cNvGrpSpPr/>
              <p:nvPr/>
            </p:nvGrpSpPr>
            <p:grpSpPr>
              <a:xfrm>
                <a:off x="3892687" y="930522"/>
                <a:ext cx="173339" cy="166550"/>
                <a:chOff x="6925532" y="1841500"/>
                <a:chExt cx="262161" cy="293550"/>
              </a:xfrm>
            </p:grpSpPr>
            <p:sp>
              <p:nvSpPr>
                <p:cNvPr id="68" name="Ellipse 67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" name="Ellipse 68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0" name="Grouper 69"/>
              <p:cNvGrpSpPr/>
              <p:nvPr/>
            </p:nvGrpSpPr>
            <p:grpSpPr>
              <a:xfrm>
                <a:off x="3790008" y="1475064"/>
                <a:ext cx="173339" cy="166550"/>
                <a:chOff x="6925532" y="1841500"/>
                <a:chExt cx="262161" cy="293550"/>
              </a:xfrm>
            </p:grpSpPr>
            <p:sp>
              <p:nvSpPr>
                <p:cNvPr id="71" name="Ellipse 70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2" name="Ellipse 71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3" name="Grouper 72"/>
              <p:cNvGrpSpPr/>
              <p:nvPr/>
            </p:nvGrpSpPr>
            <p:grpSpPr>
              <a:xfrm>
                <a:off x="3101145" y="1752600"/>
                <a:ext cx="173339" cy="166550"/>
                <a:chOff x="6925532" y="1841500"/>
                <a:chExt cx="262161" cy="293550"/>
              </a:xfrm>
            </p:grpSpPr>
            <p:sp>
              <p:nvSpPr>
                <p:cNvPr id="74" name="Ellipse 73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" name="Ellipse 75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7" name="Grouper 76"/>
              <p:cNvGrpSpPr/>
              <p:nvPr/>
            </p:nvGrpSpPr>
            <p:grpSpPr>
              <a:xfrm>
                <a:off x="3084351" y="899166"/>
                <a:ext cx="173339" cy="166550"/>
                <a:chOff x="6925532" y="1841500"/>
                <a:chExt cx="262161" cy="293550"/>
              </a:xfrm>
            </p:grpSpPr>
            <p:sp>
              <p:nvSpPr>
                <p:cNvPr id="78" name="Ellipse 77"/>
                <p:cNvSpPr/>
                <p:nvPr/>
              </p:nvSpPr>
              <p:spPr>
                <a:xfrm>
                  <a:off x="6950933" y="1866900"/>
                  <a:ext cx="211360" cy="24130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" name="Ellipse 78"/>
                <p:cNvSpPr/>
                <p:nvPr/>
              </p:nvSpPr>
              <p:spPr>
                <a:xfrm>
                  <a:off x="6925532" y="1841500"/>
                  <a:ext cx="262161" cy="293550"/>
                </a:xfrm>
                <a:prstGeom prst="ellipse">
                  <a:avLst/>
                </a:prstGeom>
                <a:noFill/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cxnSp>
          <p:nvCxnSpPr>
            <p:cNvPr id="9" name="Connecteur en arc 8"/>
            <p:cNvCxnSpPr/>
            <p:nvPr/>
          </p:nvCxnSpPr>
          <p:spPr>
            <a:xfrm rot="16200000" flipH="1">
              <a:off x="1991833" y="3119868"/>
              <a:ext cx="2197414" cy="988554"/>
            </a:xfrm>
            <a:prstGeom prst="curvedConnector3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2376019" y="2161536"/>
              <a:ext cx="2158689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chemeClr val="bg1"/>
                  </a:solidFill>
                </a:rPr>
                <a:t>Stress mitochondrial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 rot="3401699">
              <a:off x="2527053" y="3015669"/>
              <a:ext cx="79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/>
                <a:t>Signaux</a:t>
              </a:r>
              <a:endParaRPr lang="fr-FR" sz="1400" i="1" dirty="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587500" y="3839365"/>
              <a:ext cx="5063060" cy="1752600"/>
            </a:xfrm>
            <a:prstGeom prst="ellipse">
              <a:avLst/>
            </a:prstGeom>
            <a:noFill/>
            <a:ln w="38100" cmpd="sng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3985060" y="4265350"/>
              <a:ext cx="957886" cy="419100"/>
            </a:xfrm>
            <a:custGeom>
              <a:avLst/>
              <a:gdLst>
                <a:gd name="connsiteX0" fmla="*/ 0 w 1460500"/>
                <a:gd name="connsiteY0" fmla="*/ 85607 h 504707"/>
                <a:gd name="connsiteX1" fmla="*/ 203200 w 1460500"/>
                <a:gd name="connsiteY1" fmla="*/ 9407 h 504707"/>
                <a:gd name="connsiteX2" fmla="*/ 203200 w 1460500"/>
                <a:gd name="connsiteY2" fmla="*/ 9407 h 504707"/>
                <a:gd name="connsiteX3" fmla="*/ 444500 w 1460500"/>
                <a:gd name="connsiteY3" fmla="*/ 9407 h 504707"/>
                <a:gd name="connsiteX4" fmla="*/ 660400 w 1460500"/>
                <a:gd name="connsiteY4" fmla="*/ 136407 h 504707"/>
                <a:gd name="connsiteX5" fmla="*/ 762000 w 1460500"/>
                <a:gd name="connsiteY5" fmla="*/ 238007 h 504707"/>
                <a:gd name="connsiteX6" fmla="*/ 914400 w 1460500"/>
                <a:gd name="connsiteY6" fmla="*/ 288807 h 504707"/>
                <a:gd name="connsiteX7" fmla="*/ 990600 w 1460500"/>
                <a:gd name="connsiteY7" fmla="*/ 276107 h 504707"/>
                <a:gd name="connsiteX8" fmla="*/ 1104900 w 1460500"/>
                <a:gd name="connsiteY8" fmla="*/ 250707 h 504707"/>
                <a:gd name="connsiteX9" fmla="*/ 1295400 w 1460500"/>
                <a:gd name="connsiteY9" fmla="*/ 428507 h 504707"/>
                <a:gd name="connsiteX10" fmla="*/ 1460500 w 1460500"/>
                <a:gd name="connsiteY10" fmla="*/ 504707 h 504707"/>
                <a:gd name="connsiteX11" fmla="*/ 1460500 w 1460500"/>
                <a:gd name="connsiteY11" fmla="*/ 504707 h 504707"/>
                <a:gd name="connsiteX12" fmla="*/ 1460500 w 1460500"/>
                <a:gd name="connsiteY12" fmla="*/ 504707 h 504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0500" h="504707">
                  <a:moveTo>
                    <a:pt x="0" y="85607"/>
                  </a:moveTo>
                  <a:lnTo>
                    <a:pt x="203200" y="9407"/>
                  </a:lnTo>
                  <a:lnTo>
                    <a:pt x="203200" y="9407"/>
                  </a:lnTo>
                  <a:cubicBezTo>
                    <a:pt x="243417" y="9407"/>
                    <a:pt x="368300" y="-11760"/>
                    <a:pt x="444500" y="9407"/>
                  </a:cubicBezTo>
                  <a:cubicBezTo>
                    <a:pt x="520700" y="30574"/>
                    <a:pt x="607483" y="98307"/>
                    <a:pt x="660400" y="136407"/>
                  </a:cubicBezTo>
                  <a:cubicBezTo>
                    <a:pt x="713317" y="174507"/>
                    <a:pt x="719667" y="212607"/>
                    <a:pt x="762000" y="238007"/>
                  </a:cubicBezTo>
                  <a:cubicBezTo>
                    <a:pt x="804333" y="263407"/>
                    <a:pt x="876300" y="282457"/>
                    <a:pt x="914400" y="288807"/>
                  </a:cubicBezTo>
                  <a:cubicBezTo>
                    <a:pt x="952500" y="295157"/>
                    <a:pt x="958850" y="282457"/>
                    <a:pt x="990600" y="276107"/>
                  </a:cubicBezTo>
                  <a:cubicBezTo>
                    <a:pt x="1022350" y="269757"/>
                    <a:pt x="1054100" y="225307"/>
                    <a:pt x="1104900" y="250707"/>
                  </a:cubicBezTo>
                  <a:cubicBezTo>
                    <a:pt x="1155700" y="276107"/>
                    <a:pt x="1236133" y="386174"/>
                    <a:pt x="1295400" y="428507"/>
                  </a:cubicBezTo>
                  <a:cubicBezTo>
                    <a:pt x="1354667" y="470840"/>
                    <a:pt x="1460500" y="504707"/>
                    <a:pt x="1460500" y="504707"/>
                  </a:cubicBezTo>
                  <a:lnTo>
                    <a:pt x="1460500" y="504707"/>
                  </a:lnTo>
                  <a:lnTo>
                    <a:pt x="1460500" y="504707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5" name="Grouper 104"/>
            <p:cNvGrpSpPr/>
            <p:nvPr/>
          </p:nvGrpSpPr>
          <p:grpSpPr>
            <a:xfrm>
              <a:off x="3951422" y="4810701"/>
              <a:ext cx="1741768" cy="151109"/>
              <a:chOff x="1303088" y="7751203"/>
              <a:chExt cx="3369736" cy="304830"/>
            </a:xfrm>
          </p:grpSpPr>
          <p:sp>
            <p:nvSpPr>
              <p:cNvPr id="106" name="Forme libre 105"/>
              <p:cNvSpPr/>
              <p:nvPr/>
            </p:nvSpPr>
            <p:spPr>
              <a:xfrm>
                <a:off x="1303088" y="7759676"/>
                <a:ext cx="3132666" cy="296357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Forme libre 106"/>
              <p:cNvSpPr/>
              <p:nvPr/>
            </p:nvSpPr>
            <p:spPr>
              <a:xfrm>
                <a:off x="1540158" y="7751203"/>
                <a:ext cx="3132666" cy="296357"/>
              </a:xfrm>
              <a:custGeom>
                <a:avLst/>
                <a:gdLst>
                  <a:gd name="connsiteX0" fmla="*/ 0 w 3132666"/>
                  <a:gd name="connsiteY0" fmla="*/ 296357 h 296357"/>
                  <a:gd name="connsiteX1" fmla="*/ 347133 w 3132666"/>
                  <a:gd name="connsiteY1" fmla="*/ 25424 h 296357"/>
                  <a:gd name="connsiteX2" fmla="*/ 702733 w 3132666"/>
                  <a:gd name="connsiteY2" fmla="*/ 287891 h 296357"/>
                  <a:gd name="connsiteX3" fmla="*/ 1049866 w 3132666"/>
                  <a:gd name="connsiteY3" fmla="*/ 25424 h 296357"/>
                  <a:gd name="connsiteX4" fmla="*/ 1388533 w 3132666"/>
                  <a:gd name="connsiteY4" fmla="*/ 254024 h 296357"/>
                  <a:gd name="connsiteX5" fmla="*/ 1710266 w 3132666"/>
                  <a:gd name="connsiteY5" fmla="*/ 24 h 296357"/>
                  <a:gd name="connsiteX6" fmla="*/ 2125133 w 3132666"/>
                  <a:gd name="connsiteY6" fmla="*/ 237091 h 296357"/>
                  <a:gd name="connsiteX7" fmla="*/ 2455333 w 3132666"/>
                  <a:gd name="connsiteY7" fmla="*/ 8491 h 296357"/>
                  <a:gd name="connsiteX8" fmla="*/ 2870200 w 3132666"/>
                  <a:gd name="connsiteY8" fmla="*/ 220157 h 296357"/>
                  <a:gd name="connsiteX9" fmla="*/ 3124200 w 3132666"/>
                  <a:gd name="connsiteY9" fmla="*/ 42357 h 296357"/>
                  <a:gd name="connsiteX10" fmla="*/ 3124200 w 3132666"/>
                  <a:gd name="connsiteY10" fmla="*/ 42357 h 296357"/>
                  <a:gd name="connsiteX11" fmla="*/ 3132666 w 3132666"/>
                  <a:gd name="connsiteY11" fmla="*/ 42357 h 296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32666" h="296357">
                    <a:moveTo>
                      <a:pt x="0" y="296357"/>
                    </a:moveTo>
                    <a:cubicBezTo>
                      <a:pt x="115005" y="161596"/>
                      <a:pt x="230011" y="26835"/>
                      <a:pt x="347133" y="25424"/>
                    </a:cubicBezTo>
                    <a:cubicBezTo>
                      <a:pt x="464255" y="24013"/>
                      <a:pt x="585611" y="287891"/>
                      <a:pt x="702733" y="287891"/>
                    </a:cubicBezTo>
                    <a:cubicBezTo>
                      <a:pt x="819855" y="287891"/>
                      <a:pt x="935566" y="31068"/>
                      <a:pt x="1049866" y="25424"/>
                    </a:cubicBezTo>
                    <a:cubicBezTo>
                      <a:pt x="1164166" y="19780"/>
                      <a:pt x="1278466" y="258257"/>
                      <a:pt x="1388533" y="254024"/>
                    </a:cubicBezTo>
                    <a:cubicBezTo>
                      <a:pt x="1498600" y="249791"/>
                      <a:pt x="1587499" y="2846"/>
                      <a:pt x="1710266" y="24"/>
                    </a:cubicBezTo>
                    <a:cubicBezTo>
                      <a:pt x="1833033" y="-2798"/>
                      <a:pt x="2000955" y="235680"/>
                      <a:pt x="2125133" y="237091"/>
                    </a:cubicBezTo>
                    <a:cubicBezTo>
                      <a:pt x="2249311" y="238502"/>
                      <a:pt x="2331155" y="11313"/>
                      <a:pt x="2455333" y="8491"/>
                    </a:cubicBezTo>
                    <a:cubicBezTo>
                      <a:pt x="2579511" y="5669"/>
                      <a:pt x="2758722" y="214513"/>
                      <a:pt x="2870200" y="220157"/>
                    </a:cubicBezTo>
                    <a:cubicBezTo>
                      <a:pt x="2981678" y="225801"/>
                      <a:pt x="3124200" y="42357"/>
                      <a:pt x="3124200" y="42357"/>
                    </a:cubicBezTo>
                    <a:lnTo>
                      <a:pt x="3124200" y="42357"/>
                    </a:lnTo>
                    <a:lnTo>
                      <a:pt x="3132666" y="42357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5" name="ZoneTexte 134"/>
            <p:cNvSpPr txBox="1"/>
            <p:nvPr/>
          </p:nvSpPr>
          <p:spPr>
            <a:xfrm>
              <a:off x="6422915" y="4110068"/>
              <a:ext cx="807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Noyau</a:t>
              </a:r>
              <a:endParaRPr lang="fr-FR" b="1" dirty="0"/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4592988" y="4240501"/>
              <a:ext cx="11266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>
                  <a:solidFill>
                    <a:schemeClr val="accent1"/>
                  </a:solidFill>
                </a:rPr>
                <a:t>ARN messager</a:t>
              </a:r>
              <a:endParaRPr lang="fr-FR" sz="1200" i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7" name="Connecteur droit avec flèche 136"/>
            <p:cNvCxnSpPr>
              <a:stCxn id="22" idx="3"/>
            </p:cNvCxnSpPr>
            <p:nvPr/>
          </p:nvCxnSpPr>
          <p:spPr>
            <a:xfrm flipV="1">
              <a:off x="4276591" y="3510607"/>
              <a:ext cx="666355" cy="762554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orme libre 30"/>
            <p:cNvSpPr/>
            <p:nvPr/>
          </p:nvSpPr>
          <p:spPr>
            <a:xfrm>
              <a:off x="5575816" y="2177090"/>
              <a:ext cx="197773" cy="186687"/>
            </a:xfrm>
            <a:custGeom>
              <a:avLst/>
              <a:gdLst>
                <a:gd name="connsiteX0" fmla="*/ 44545 w 197773"/>
                <a:gd name="connsiteY0" fmla="*/ 159147 h 186687"/>
                <a:gd name="connsiteX1" fmla="*/ 50895 w 197773"/>
                <a:gd name="connsiteY1" fmla="*/ 51197 h 186687"/>
                <a:gd name="connsiteX2" fmla="*/ 101695 w 197773"/>
                <a:gd name="connsiteY2" fmla="*/ 44847 h 186687"/>
                <a:gd name="connsiteX3" fmla="*/ 76295 w 197773"/>
                <a:gd name="connsiteY3" fmla="*/ 76597 h 186687"/>
                <a:gd name="connsiteX4" fmla="*/ 133445 w 197773"/>
                <a:gd name="connsiteY4" fmla="*/ 95647 h 186687"/>
                <a:gd name="connsiteX5" fmla="*/ 196945 w 197773"/>
                <a:gd name="connsiteY5" fmla="*/ 127397 h 186687"/>
                <a:gd name="connsiteX6" fmla="*/ 165195 w 197773"/>
                <a:gd name="connsiteY6" fmla="*/ 13097 h 186687"/>
                <a:gd name="connsiteX7" fmla="*/ 101695 w 197773"/>
                <a:gd name="connsiteY7" fmla="*/ 159147 h 186687"/>
                <a:gd name="connsiteX8" fmla="*/ 95 w 197773"/>
                <a:gd name="connsiteY8" fmla="*/ 25797 h 186687"/>
                <a:gd name="connsiteX9" fmla="*/ 120745 w 197773"/>
                <a:gd name="connsiteY9" fmla="*/ 13097 h 186687"/>
                <a:gd name="connsiteX10" fmla="*/ 146145 w 197773"/>
                <a:gd name="connsiteY10" fmla="*/ 171847 h 186687"/>
                <a:gd name="connsiteX11" fmla="*/ 44545 w 197773"/>
                <a:gd name="connsiteY11" fmla="*/ 159147 h 186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773" h="186687">
                  <a:moveTo>
                    <a:pt x="44545" y="159147"/>
                  </a:moveTo>
                  <a:cubicBezTo>
                    <a:pt x="28670" y="139039"/>
                    <a:pt x="41370" y="70247"/>
                    <a:pt x="50895" y="51197"/>
                  </a:cubicBezTo>
                  <a:cubicBezTo>
                    <a:pt x="60420" y="32147"/>
                    <a:pt x="97462" y="40614"/>
                    <a:pt x="101695" y="44847"/>
                  </a:cubicBezTo>
                  <a:cubicBezTo>
                    <a:pt x="105928" y="49080"/>
                    <a:pt x="71003" y="68130"/>
                    <a:pt x="76295" y="76597"/>
                  </a:cubicBezTo>
                  <a:cubicBezTo>
                    <a:pt x="81587" y="85064"/>
                    <a:pt x="113337" y="87180"/>
                    <a:pt x="133445" y="95647"/>
                  </a:cubicBezTo>
                  <a:cubicBezTo>
                    <a:pt x="153553" y="104114"/>
                    <a:pt x="191653" y="141155"/>
                    <a:pt x="196945" y="127397"/>
                  </a:cubicBezTo>
                  <a:cubicBezTo>
                    <a:pt x="202237" y="113639"/>
                    <a:pt x="181070" y="7805"/>
                    <a:pt x="165195" y="13097"/>
                  </a:cubicBezTo>
                  <a:cubicBezTo>
                    <a:pt x="149320" y="18389"/>
                    <a:pt x="129212" y="157030"/>
                    <a:pt x="101695" y="159147"/>
                  </a:cubicBezTo>
                  <a:cubicBezTo>
                    <a:pt x="74178" y="161264"/>
                    <a:pt x="-3080" y="50139"/>
                    <a:pt x="95" y="25797"/>
                  </a:cubicBezTo>
                  <a:cubicBezTo>
                    <a:pt x="3270" y="1455"/>
                    <a:pt x="96403" y="-11245"/>
                    <a:pt x="120745" y="13097"/>
                  </a:cubicBezTo>
                  <a:cubicBezTo>
                    <a:pt x="145087" y="37439"/>
                    <a:pt x="156728" y="141155"/>
                    <a:pt x="146145" y="171847"/>
                  </a:cubicBezTo>
                  <a:cubicBezTo>
                    <a:pt x="135562" y="202539"/>
                    <a:pt x="60420" y="179255"/>
                    <a:pt x="44545" y="159147"/>
                  </a:cubicBezTo>
                  <a:close/>
                </a:path>
              </a:pathLst>
            </a:custGeom>
            <a:noFill/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ZoneTexte 144"/>
            <p:cNvSpPr txBox="1"/>
            <p:nvPr/>
          </p:nvSpPr>
          <p:spPr>
            <a:xfrm rot="18698282">
              <a:off x="4858565" y="2501264"/>
              <a:ext cx="8583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Synthèse</a:t>
              </a:r>
            </a:p>
            <a:p>
              <a:r>
                <a:rPr lang="fr-FR" sz="1200" i="1" dirty="0" smtClean="0"/>
                <a:t> protéique</a:t>
              </a:r>
              <a:endParaRPr lang="fr-FR" sz="1200" i="1" dirty="0"/>
            </a:p>
          </p:txBody>
        </p:sp>
        <p:grpSp>
          <p:nvGrpSpPr>
            <p:cNvPr id="39" name="Grouper 38"/>
            <p:cNvGrpSpPr/>
            <p:nvPr/>
          </p:nvGrpSpPr>
          <p:grpSpPr>
            <a:xfrm>
              <a:off x="4376630" y="3041547"/>
              <a:ext cx="957886" cy="543999"/>
              <a:chOff x="4376630" y="3041547"/>
              <a:chExt cx="957886" cy="543999"/>
            </a:xfrm>
          </p:grpSpPr>
          <p:grpSp>
            <p:nvGrpSpPr>
              <p:cNvPr id="37" name="Grouper 36"/>
              <p:cNvGrpSpPr/>
              <p:nvPr/>
            </p:nvGrpSpPr>
            <p:grpSpPr>
              <a:xfrm>
                <a:off x="4432278" y="3041547"/>
                <a:ext cx="292122" cy="235053"/>
                <a:chOff x="4432278" y="3041547"/>
                <a:chExt cx="292122" cy="235053"/>
              </a:xfrm>
            </p:grpSpPr>
            <p:sp>
              <p:nvSpPr>
                <p:cNvPr id="29" name="Ellipse 28"/>
                <p:cNvSpPr/>
                <p:nvPr/>
              </p:nvSpPr>
              <p:spPr>
                <a:xfrm>
                  <a:off x="4567130" y="3175000"/>
                  <a:ext cx="157270" cy="1016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9" name="Ellipse 138"/>
                <p:cNvSpPr/>
                <p:nvPr/>
              </p:nvSpPr>
              <p:spPr>
                <a:xfrm>
                  <a:off x="4592530" y="3086100"/>
                  <a:ext cx="106470" cy="85832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2" name="Forme libre 31"/>
                <p:cNvSpPr/>
                <p:nvPr/>
              </p:nvSpPr>
              <p:spPr>
                <a:xfrm>
                  <a:off x="4432278" y="3041547"/>
                  <a:ext cx="158772" cy="95353"/>
                </a:xfrm>
                <a:custGeom>
                  <a:avLst/>
                  <a:gdLst>
                    <a:gd name="connsiteX0" fmla="*/ 158772 w 158772"/>
                    <a:gd name="connsiteY0" fmla="*/ 95353 h 95353"/>
                    <a:gd name="connsiteX1" fmla="*/ 95272 w 158772"/>
                    <a:gd name="connsiteY1" fmla="*/ 44553 h 95353"/>
                    <a:gd name="connsiteX2" fmla="*/ 95272 w 158772"/>
                    <a:gd name="connsiteY2" fmla="*/ 44553 h 95353"/>
                    <a:gd name="connsiteX3" fmla="*/ 50822 w 158772"/>
                    <a:gd name="connsiteY3" fmla="*/ 57253 h 95353"/>
                    <a:gd name="connsiteX4" fmla="*/ 22 w 158772"/>
                    <a:gd name="connsiteY4" fmla="*/ 12803 h 95353"/>
                    <a:gd name="connsiteX5" fmla="*/ 44472 w 158772"/>
                    <a:gd name="connsiteY5" fmla="*/ 103 h 95353"/>
                    <a:gd name="connsiteX6" fmla="*/ 50822 w 158772"/>
                    <a:gd name="connsiteY6" fmla="*/ 6453 h 95353"/>
                    <a:gd name="connsiteX7" fmla="*/ 50822 w 158772"/>
                    <a:gd name="connsiteY7" fmla="*/ 6453 h 953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8772" h="95353">
                      <a:moveTo>
                        <a:pt x="158772" y="95353"/>
                      </a:moveTo>
                      <a:lnTo>
                        <a:pt x="95272" y="44553"/>
                      </a:lnTo>
                      <a:lnTo>
                        <a:pt x="95272" y="44553"/>
                      </a:lnTo>
                      <a:cubicBezTo>
                        <a:pt x="87864" y="46670"/>
                        <a:pt x="66697" y="62545"/>
                        <a:pt x="50822" y="57253"/>
                      </a:cubicBezTo>
                      <a:cubicBezTo>
                        <a:pt x="34947" y="51961"/>
                        <a:pt x="1080" y="22328"/>
                        <a:pt x="22" y="12803"/>
                      </a:cubicBezTo>
                      <a:cubicBezTo>
                        <a:pt x="-1036" y="3278"/>
                        <a:pt x="36005" y="1161"/>
                        <a:pt x="44472" y="103"/>
                      </a:cubicBezTo>
                      <a:cubicBezTo>
                        <a:pt x="52939" y="-955"/>
                        <a:pt x="50822" y="6453"/>
                        <a:pt x="50822" y="6453"/>
                      </a:cubicBezTo>
                      <a:lnTo>
                        <a:pt x="50822" y="6453"/>
                      </a:lnTo>
                    </a:path>
                  </a:pathLst>
                </a:custGeom>
                <a:noFill/>
                <a:ln w="12700" cmpd="sng">
                  <a:solidFill>
                    <a:srgbClr val="008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85" name="Forme libre 184"/>
              <p:cNvSpPr/>
              <p:nvPr/>
            </p:nvSpPr>
            <p:spPr>
              <a:xfrm>
                <a:off x="4376630" y="3166446"/>
                <a:ext cx="957886" cy="419100"/>
              </a:xfrm>
              <a:custGeom>
                <a:avLst/>
                <a:gdLst>
                  <a:gd name="connsiteX0" fmla="*/ 0 w 1460500"/>
                  <a:gd name="connsiteY0" fmla="*/ 85607 h 504707"/>
                  <a:gd name="connsiteX1" fmla="*/ 203200 w 1460500"/>
                  <a:gd name="connsiteY1" fmla="*/ 9407 h 504707"/>
                  <a:gd name="connsiteX2" fmla="*/ 203200 w 1460500"/>
                  <a:gd name="connsiteY2" fmla="*/ 9407 h 504707"/>
                  <a:gd name="connsiteX3" fmla="*/ 444500 w 1460500"/>
                  <a:gd name="connsiteY3" fmla="*/ 9407 h 504707"/>
                  <a:gd name="connsiteX4" fmla="*/ 660400 w 1460500"/>
                  <a:gd name="connsiteY4" fmla="*/ 136407 h 504707"/>
                  <a:gd name="connsiteX5" fmla="*/ 762000 w 1460500"/>
                  <a:gd name="connsiteY5" fmla="*/ 238007 h 504707"/>
                  <a:gd name="connsiteX6" fmla="*/ 914400 w 1460500"/>
                  <a:gd name="connsiteY6" fmla="*/ 288807 h 504707"/>
                  <a:gd name="connsiteX7" fmla="*/ 990600 w 1460500"/>
                  <a:gd name="connsiteY7" fmla="*/ 276107 h 504707"/>
                  <a:gd name="connsiteX8" fmla="*/ 1104900 w 1460500"/>
                  <a:gd name="connsiteY8" fmla="*/ 250707 h 504707"/>
                  <a:gd name="connsiteX9" fmla="*/ 1295400 w 1460500"/>
                  <a:gd name="connsiteY9" fmla="*/ 428507 h 504707"/>
                  <a:gd name="connsiteX10" fmla="*/ 1460500 w 1460500"/>
                  <a:gd name="connsiteY10" fmla="*/ 504707 h 504707"/>
                  <a:gd name="connsiteX11" fmla="*/ 1460500 w 1460500"/>
                  <a:gd name="connsiteY11" fmla="*/ 504707 h 504707"/>
                  <a:gd name="connsiteX12" fmla="*/ 1460500 w 1460500"/>
                  <a:gd name="connsiteY12" fmla="*/ 504707 h 50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60500" h="504707">
                    <a:moveTo>
                      <a:pt x="0" y="85607"/>
                    </a:moveTo>
                    <a:lnTo>
                      <a:pt x="203200" y="9407"/>
                    </a:lnTo>
                    <a:lnTo>
                      <a:pt x="203200" y="9407"/>
                    </a:lnTo>
                    <a:cubicBezTo>
                      <a:pt x="243417" y="9407"/>
                      <a:pt x="368300" y="-11760"/>
                      <a:pt x="444500" y="9407"/>
                    </a:cubicBezTo>
                    <a:cubicBezTo>
                      <a:pt x="520700" y="30574"/>
                      <a:pt x="607483" y="98307"/>
                      <a:pt x="660400" y="136407"/>
                    </a:cubicBezTo>
                    <a:cubicBezTo>
                      <a:pt x="713317" y="174507"/>
                      <a:pt x="719667" y="212607"/>
                      <a:pt x="762000" y="238007"/>
                    </a:cubicBezTo>
                    <a:cubicBezTo>
                      <a:pt x="804333" y="263407"/>
                      <a:pt x="876300" y="282457"/>
                      <a:pt x="914400" y="288807"/>
                    </a:cubicBezTo>
                    <a:cubicBezTo>
                      <a:pt x="952500" y="295157"/>
                      <a:pt x="958850" y="282457"/>
                      <a:pt x="990600" y="276107"/>
                    </a:cubicBezTo>
                    <a:cubicBezTo>
                      <a:pt x="1022350" y="269757"/>
                      <a:pt x="1054100" y="225307"/>
                      <a:pt x="1104900" y="250707"/>
                    </a:cubicBezTo>
                    <a:cubicBezTo>
                      <a:pt x="1155700" y="276107"/>
                      <a:pt x="1236133" y="386174"/>
                      <a:pt x="1295400" y="428507"/>
                    </a:cubicBezTo>
                    <a:cubicBezTo>
                      <a:pt x="1354667" y="470840"/>
                      <a:pt x="1460500" y="504707"/>
                      <a:pt x="1460500" y="504707"/>
                    </a:cubicBezTo>
                    <a:lnTo>
                      <a:pt x="1460500" y="504707"/>
                    </a:lnTo>
                    <a:lnTo>
                      <a:pt x="1460500" y="504707"/>
                    </a:ln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86" name="Connecteur droit avec flèche 185"/>
            <p:cNvCxnSpPr/>
            <p:nvPr/>
          </p:nvCxnSpPr>
          <p:spPr>
            <a:xfrm flipV="1">
              <a:off x="5140301" y="2621057"/>
              <a:ext cx="536599" cy="607776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ZoneTexte 186"/>
            <p:cNvSpPr txBox="1"/>
            <p:nvPr/>
          </p:nvSpPr>
          <p:spPr>
            <a:xfrm rot="972519">
              <a:off x="4286219" y="1536334"/>
              <a:ext cx="1313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Importation dans </a:t>
              </a:r>
            </a:p>
            <a:p>
              <a:r>
                <a:rPr lang="fr-FR" sz="1200" i="1" dirty="0" smtClean="0"/>
                <a:t>les mitochondries</a:t>
              </a:r>
              <a:endParaRPr lang="fr-FR" sz="1200" i="1" dirty="0"/>
            </a:p>
          </p:txBody>
        </p:sp>
        <p:cxnSp>
          <p:nvCxnSpPr>
            <p:cNvPr id="192" name="Connecteur droit avec flèche 191"/>
            <p:cNvCxnSpPr/>
            <p:nvPr/>
          </p:nvCxnSpPr>
          <p:spPr>
            <a:xfrm flipH="1" flipV="1">
              <a:off x="3951423" y="1712627"/>
              <a:ext cx="1545971" cy="426363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Forme libre 192"/>
            <p:cNvSpPr/>
            <p:nvPr/>
          </p:nvSpPr>
          <p:spPr>
            <a:xfrm>
              <a:off x="5639316" y="2380290"/>
              <a:ext cx="197773" cy="186687"/>
            </a:xfrm>
            <a:custGeom>
              <a:avLst/>
              <a:gdLst>
                <a:gd name="connsiteX0" fmla="*/ 44545 w 197773"/>
                <a:gd name="connsiteY0" fmla="*/ 159147 h 186687"/>
                <a:gd name="connsiteX1" fmla="*/ 50895 w 197773"/>
                <a:gd name="connsiteY1" fmla="*/ 51197 h 186687"/>
                <a:gd name="connsiteX2" fmla="*/ 101695 w 197773"/>
                <a:gd name="connsiteY2" fmla="*/ 44847 h 186687"/>
                <a:gd name="connsiteX3" fmla="*/ 76295 w 197773"/>
                <a:gd name="connsiteY3" fmla="*/ 76597 h 186687"/>
                <a:gd name="connsiteX4" fmla="*/ 133445 w 197773"/>
                <a:gd name="connsiteY4" fmla="*/ 95647 h 186687"/>
                <a:gd name="connsiteX5" fmla="*/ 196945 w 197773"/>
                <a:gd name="connsiteY5" fmla="*/ 127397 h 186687"/>
                <a:gd name="connsiteX6" fmla="*/ 165195 w 197773"/>
                <a:gd name="connsiteY6" fmla="*/ 13097 h 186687"/>
                <a:gd name="connsiteX7" fmla="*/ 101695 w 197773"/>
                <a:gd name="connsiteY7" fmla="*/ 159147 h 186687"/>
                <a:gd name="connsiteX8" fmla="*/ 95 w 197773"/>
                <a:gd name="connsiteY8" fmla="*/ 25797 h 186687"/>
                <a:gd name="connsiteX9" fmla="*/ 120745 w 197773"/>
                <a:gd name="connsiteY9" fmla="*/ 13097 h 186687"/>
                <a:gd name="connsiteX10" fmla="*/ 146145 w 197773"/>
                <a:gd name="connsiteY10" fmla="*/ 171847 h 186687"/>
                <a:gd name="connsiteX11" fmla="*/ 44545 w 197773"/>
                <a:gd name="connsiteY11" fmla="*/ 159147 h 186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773" h="186687">
                  <a:moveTo>
                    <a:pt x="44545" y="159147"/>
                  </a:moveTo>
                  <a:cubicBezTo>
                    <a:pt x="28670" y="139039"/>
                    <a:pt x="41370" y="70247"/>
                    <a:pt x="50895" y="51197"/>
                  </a:cubicBezTo>
                  <a:cubicBezTo>
                    <a:pt x="60420" y="32147"/>
                    <a:pt x="97462" y="40614"/>
                    <a:pt x="101695" y="44847"/>
                  </a:cubicBezTo>
                  <a:cubicBezTo>
                    <a:pt x="105928" y="49080"/>
                    <a:pt x="71003" y="68130"/>
                    <a:pt x="76295" y="76597"/>
                  </a:cubicBezTo>
                  <a:cubicBezTo>
                    <a:pt x="81587" y="85064"/>
                    <a:pt x="113337" y="87180"/>
                    <a:pt x="133445" y="95647"/>
                  </a:cubicBezTo>
                  <a:cubicBezTo>
                    <a:pt x="153553" y="104114"/>
                    <a:pt x="191653" y="141155"/>
                    <a:pt x="196945" y="127397"/>
                  </a:cubicBezTo>
                  <a:cubicBezTo>
                    <a:pt x="202237" y="113639"/>
                    <a:pt x="181070" y="7805"/>
                    <a:pt x="165195" y="13097"/>
                  </a:cubicBezTo>
                  <a:cubicBezTo>
                    <a:pt x="149320" y="18389"/>
                    <a:pt x="129212" y="157030"/>
                    <a:pt x="101695" y="159147"/>
                  </a:cubicBezTo>
                  <a:cubicBezTo>
                    <a:pt x="74178" y="161264"/>
                    <a:pt x="-3080" y="50139"/>
                    <a:pt x="95" y="25797"/>
                  </a:cubicBezTo>
                  <a:cubicBezTo>
                    <a:pt x="3270" y="1455"/>
                    <a:pt x="96403" y="-11245"/>
                    <a:pt x="120745" y="13097"/>
                  </a:cubicBezTo>
                  <a:cubicBezTo>
                    <a:pt x="145087" y="37439"/>
                    <a:pt x="156728" y="141155"/>
                    <a:pt x="146145" y="171847"/>
                  </a:cubicBezTo>
                  <a:cubicBezTo>
                    <a:pt x="135562" y="202539"/>
                    <a:pt x="60420" y="179255"/>
                    <a:pt x="44545" y="159147"/>
                  </a:cubicBezTo>
                  <a:close/>
                </a:path>
              </a:pathLst>
            </a:custGeom>
            <a:noFill/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4" name="Forme libre 193"/>
            <p:cNvSpPr/>
            <p:nvPr/>
          </p:nvSpPr>
          <p:spPr>
            <a:xfrm>
              <a:off x="5880616" y="2481890"/>
              <a:ext cx="197773" cy="186687"/>
            </a:xfrm>
            <a:custGeom>
              <a:avLst/>
              <a:gdLst>
                <a:gd name="connsiteX0" fmla="*/ 44545 w 197773"/>
                <a:gd name="connsiteY0" fmla="*/ 159147 h 186687"/>
                <a:gd name="connsiteX1" fmla="*/ 50895 w 197773"/>
                <a:gd name="connsiteY1" fmla="*/ 51197 h 186687"/>
                <a:gd name="connsiteX2" fmla="*/ 101695 w 197773"/>
                <a:gd name="connsiteY2" fmla="*/ 44847 h 186687"/>
                <a:gd name="connsiteX3" fmla="*/ 76295 w 197773"/>
                <a:gd name="connsiteY3" fmla="*/ 76597 h 186687"/>
                <a:gd name="connsiteX4" fmla="*/ 133445 w 197773"/>
                <a:gd name="connsiteY4" fmla="*/ 95647 h 186687"/>
                <a:gd name="connsiteX5" fmla="*/ 196945 w 197773"/>
                <a:gd name="connsiteY5" fmla="*/ 127397 h 186687"/>
                <a:gd name="connsiteX6" fmla="*/ 165195 w 197773"/>
                <a:gd name="connsiteY6" fmla="*/ 13097 h 186687"/>
                <a:gd name="connsiteX7" fmla="*/ 101695 w 197773"/>
                <a:gd name="connsiteY7" fmla="*/ 159147 h 186687"/>
                <a:gd name="connsiteX8" fmla="*/ 95 w 197773"/>
                <a:gd name="connsiteY8" fmla="*/ 25797 h 186687"/>
                <a:gd name="connsiteX9" fmla="*/ 120745 w 197773"/>
                <a:gd name="connsiteY9" fmla="*/ 13097 h 186687"/>
                <a:gd name="connsiteX10" fmla="*/ 146145 w 197773"/>
                <a:gd name="connsiteY10" fmla="*/ 171847 h 186687"/>
                <a:gd name="connsiteX11" fmla="*/ 44545 w 197773"/>
                <a:gd name="connsiteY11" fmla="*/ 159147 h 186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773" h="186687">
                  <a:moveTo>
                    <a:pt x="44545" y="159147"/>
                  </a:moveTo>
                  <a:cubicBezTo>
                    <a:pt x="28670" y="139039"/>
                    <a:pt x="41370" y="70247"/>
                    <a:pt x="50895" y="51197"/>
                  </a:cubicBezTo>
                  <a:cubicBezTo>
                    <a:pt x="60420" y="32147"/>
                    <a:pt x="97462" y="40614"/>
                    <a:pt x="101695" y="44847"/>
                  </a:cubicBezTo>
                  <a:cubicBezTo>
                    <a:pt x="105928" y="49080"/>
                    <a:pt x="71003" y="68130"/>
                    <a:pt x="76295" y="76597"/>
                  </a:cubicBezTo>
                  <a:cubicBezTo>
                    <a:pt x="81587" y="85064"/>
                    <a:pt x="113337" y="87180"/>
                    <a:pt x="133445" y="95647"/>
                  </a:cubicBezTo>
                  <a:cubicBezTo>
                    <a:pt x="153553" y="104114"/>
                    <a:pt x="191653" y="141155"/>
                    <a:pt x="196945" y="127397"/>
                  </a:cubicBezTo>
                  <a:cubicBezTo>
                    <a:pt x="202237" y="113639"/>
                    <a:pt x="181070" y="7805"/>
                    <a:pt x="165195" y="13097"/>
                  </a:cubicBezTo>
                  <a:cubicBezTo>
                    <a:pt x="149320" y="18389"/>
                    <a:pt x="129212" y="157030"/>
                    <a:pt x="101695" y="159147"/>
                  </a:cubicBezTo>
                  <a:cubicBezTo>
                    <a:pt x="74178" y="161264"/>
                    <a:pt x="-3080" y="50139"/>
                    <a:pt x="95" y="25797"/>
                  </a:cubicBezTo>
                  <a:cubicBezTo>
                    <a:pt x="3270" y="1455"/>
                    <a:pt x="96403" y="-11245"/>
                    <a:pt x="120745" y="13097"/>
                  </a:cubicBezTo>
                  <a:cubicBezTo>
                    <a:pt x="145087" y="37439"/>
                    <a:pt x="156728" y="141155"/>
                    <a:pt x="146145" y="171847"/>
                  </a:cubicBezTo>
                  <a:cubicBezTo>
                    <a:pt x="135562" y="202539"/>
                    <a:pt x="60420" y="179255"/>
                    <a:pt x="44545" y="159147"/>
                  </a:cubicBezTo>
                  <a:close/>
                </a:path>
              </a:pathLst>
            </a:custGeom>
            <a:noFill/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-228600" y="469900"/>
              <a:ext cx="8055167" cy="5419674"/>
            </a:xfrm>
            <a:prstGeom prst="ellipse">
              <a:avLst/>
            </a:prstGeom>
            <a:noFill/>
            <a:ln w="76200" cmpd="sng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7453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27</Words>
  <Application>Microsoft Macintosh PowerPoint</Application>
  <PresentationFormat>Présentation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</dc:creator>
  <cp:lastModifiedBy>Elise Dubuisson</cp:lastModifiedBy>
  <cp:revision>24</cp:revision>
  <dcterms:created xsi:type="dcterms:W3CDTF">2011-12-14T09:44:09Z</dcterms:created>
  <dcterms:modified xsi:type="dcterms:W3CDTF">2014-08-11T13:39:28Z</dcterms:modified>
</cp:coreProperties>
</file>